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258" r:id="rId3"/>
    <p:sldId id="261" r:id="rId4"/>
    <p:sldId id="257" r:id="rId5"/>
    <p:sldId id="259" r:id="rId6"/>
    <p:sldId id="262" r:id="rId7"/>
    <p:sldId id="272" r:id="rId8"/>
    <p:sldId id="296" r:id="rId9"/>
    <p:sldId id="297" r:id="rId10"/>
    <p:sldId id="263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25" r:id="rId21"/>
    <p:sldId id="313" r:id="rId22"/>
    <p:sldId id="307" r:id="rId23"/>
    <p:sldId id="308" r:id="rId24"/>
    <p:sldId id="309" r:id="rId25"/>
    <p:sldId id="310" r:id="rId26"/>
    <p:sldId id="311" r:id="rId27"/>
    <p:sldId id="312" r:id="rId28"/>
    <p:sldId id="324" r:id="rId29"/>
    <p:sldId id="315" r:id="rId30"/>
    <p:sldId id="316" r:id="rId31"/>
    <p:sldId id="317" r:id="rId32"/>
    <p:sldId id="318" r:id="rId33"/>
    <p:sldId id="319" r:id="rId34"/>
    <p:sldId id="320" r:id="rId35"/>
    <p:sldId id="322" r:id="rId36"/>
    <p:sldId id="323" r:id="rId37"/>
    <p:sldId id="321" r:id="rId38"/>
    <p:sldId id="265" r:id="rId39"/>
    <p:sldId id="266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hitasavera1706@gmail.com" initials="" lastIdx="1" clrIdx="0">
    <p:extLst>
      <p:ext uri="{19B8F6BF-5375-455C-9EA6-DF929625EA0E}">
        <p15:presenceInfo xmlns:p15="http://schemas.microsoft.com/office/powerpoint/2012/main" userId="35a641750d6097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DC9045-E640-445B-8E69-D4F9DFD49F66}">
  <a:tblStyle styleId="{A0DC9045-E640-445B-8E69-D4F9DFD49F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410D09-CE88-4E71-84C4-5F10945FC7B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441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56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845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5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564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424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152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206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3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709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673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10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572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19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37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890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835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3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6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984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805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702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93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909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30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963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2261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7988ca8d5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7988ca8d5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814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3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64375" y="1090701"/>
            <a:ext cx="4166400" cy="23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64375" y="3729399"/>
            <a:ext cx="416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3765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0175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27322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3190675" y="1610175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5" hasCustomPrompt="1"/>
          </p:nvPr>
        </p:nvSpPr>
        <p:spPr>
          <a:xfrm>
            <a:off x="3190675" y="3127322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6" hasCustomPrompt="1"/>
          </p:nvPr>
        </p:nvSpPr>
        <p:spPr>
          <a:xfrm>
            <a:off x="5661350" y="1610175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5661350" y="3127322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19975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8"/>
          </p:nvPr>
        </p:nvSpPr>
        <p:spPr>
          <a:xfrm>
            <a:off x="3190650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9"/>
          </p:nvPr>
        </p:nvSpPr>
        <p:spPr>
          <a:xfrm>
            <a:off x="5661325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3"/>
          </p:nvPr>
        </p:nvSpPr>
        <p:spPr>
          <a:xfrm>
            <a:off x="719975" y="35749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4"/>
          </p:nvPr>
        </p:nvSpPr>
        <p:spPr>
          <a:xfrm>
            <a:off x="3190650" y="35749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5"/>
          </p:nvPr>
        </p:nvSpPr>
        <p:spPr>
          <a:xfrm>
            <a:off x="5661325" y="35749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228538" y="4342063"/>
            <a:ext cx="572649" cy="572649"/>
            <a:chOff x="1670425" y="3680175"/>
            <a:chExt cx="1364100" cy="1364100"/>
          </a:xfrm>
        </p:grpSpPr>
        <p:sp>
          <p:nvSpPr>
            <p:cNvPr id="59" name="Google Shape;59;p13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8144450" y="253176"/>
            <a:ext cx="572649" cy="572649"/>
            <a:chOff x="1670425" y="3680175"/>
            <a:chExt cx="1364100" cy="1364100"/>
          </a:xfrm>
        </p:grpSpPr>
        <p:sp>
          <p:nvSpPr>
            <p:cNvPr id="74" name="Google Shape;74;p15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720000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2"/>
          </p:nvPr>
        </p:nvSpPr>
        <p:spPr>
          <a:xfrm>
            <a:off x="3259947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3"/>
          </p:nvPr>
        </p:nvSpPr>
        <p:spPr>
          <a:xfrm>
            <a:off x="5806675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4"/>
          </p:nvPr>
        </p:nvSpPr>
        <p:spPr>
          <a:xfrm>
            <a:off x="720000" y="1872251"/>
            <a:ext cx="21753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259950" y="1872251"/>
            <a:ext cx="21753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5806675" y="1872251"/>
            <a:ext cx="21753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720000" y="1901300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4433500" y="1901300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3"/>
          </p:nvPr>
        </p:nvSpPr>
        <p:spPr>
          <a:xfrm>
            <a:off x="720000" y="3320875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4433500" y="3320875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720000" y="15308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6"/>
          </p:nvPr>
        </p:nvSpPr>
        <p:spPr>
          <a:xfrm>
            <a:off x="720000" y="29505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7"/>
          </p:nvPr>
        </p:nvSpPr>
        <p:spPr>
          <a:xfrm>
            <a:off x="4433473" y="15308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8"/>
          </p:nvPr>
        </p:nvSpPr>
        <p:spPr>
          <a:xfrm>
            <a:off x="4433473" y="29505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069363" y="4214103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 hasCustomPrompt="1"/>
          </p:nvPr>
        </p:nvSpPr>
        <p:spPr>
          <a:xfrm>
            <a:off x="713227" y="1982516"/>
            <a:ext cx="399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13241" y="2757169"/>
            <a:ext cx="3995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41" y="615701"/>
            <a:ext cx="399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713241" y="1390642"/>
            <a:ext cx="3995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27" y="3349046"/>
            <a:ext cx="399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5"/>
          </p:nvPr>
        </p:nvSpPr>
        <p:spPr>
          <a:xfrm>
            <a:off x="713241" y="4123699"/>
            <a:ext cx="3995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>
            <a:spLocks noGrp="1"/>
          </p:cNvSpPr>
          <p:nvPr>
            <p:ph type="pic" idx="6"/>
          </p:nvPr>
        </p:nvSpPr>
        <p:spPr>
          <a:xfrm>
            <a:off x="4708924" y="0"/>
            <a:ext cx="4435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2"/>
          <p:cNvGrpSpPr/>
          <p:nvPr/>
        </p:nvGrpSpPr>
        <p:grpSpPr>
          <a:xfrm>
            <a:off x="8481012" y="4491896"/>
            <a:ext cx="455746" cy="455746"/>
            <a:chOff x="1670425" y="3680175"/>
            <a:chExt cx="1364100" cy="1364100"/>
          </a:xfrm>
        </p:grpSpPr>
        <p:sp>
          <p:nvSpPr>
            <p:cNvPr id="136" name="Google Shape;136;p22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8462276" y="330051"/>
            <a:ext cx="583808" cy="572758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008611" y="2254397"/>
            <a:ext cx="256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720000" y="2254397"/>
            <a:ext cx="256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720000" y="1830500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008613" y="1830500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7934724" y="-597502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225" y="762275"/>
            <a:ext cx="3004500" cy="12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713225" y="20829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hiv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5911800" y="0"/>
            <a:ext cx="3232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752600" y="1307100"/>
            <a:ext cx="563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633475"/>
            <a:ext cx="6576000" cy="10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subTitle" idx="1"/>
          </p:nvPr>
        </p:nvSpPr>
        <p:spPr>
          <a:xfrm>
            <a:off x="1284000" y="16472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1"/>
          <p:cNvSpPr>
            <a:spLocks noGrp="1"/>
          </p:cNvSpPr>
          <p:nvPr>
            <p:ph type="pic" idx="2"/>
          </p:nvPr>
        </p:nvSpPr>
        <p:spPr>
          <a:xfrm>
            <a:off x="0" y="2610800"/>
            <a:ext cx="9154200" cy="253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3" r:id="rId12"/>
    <p:sldLayoutId id="2147483664" r:id="rId13"/>
    <p:sldLayoutId id="2147483666" r:id="rId14"/>
    <p:sldLayoutId id="2147483668" r:id="rId15"/>
    <p:sldLayoutId id="214748366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-css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jpg"/><Relationship Id="rId4" Type="http://schemas.openxmlformats.org/officeDocument/2006/relationships/hyperlink" Target="https://themewagon.com/themes/corona-free-responsive-bootstrap-4-admin-dashboard-templat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ctrTitle"/>
          </p:nvPr>
        </p:nvSpPr>
        <p:spPr>
          <a:xfrm>
            <a:off x="4264375" y="938301"/>
            <a:ext cx="3971790" cy="59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200" dirty="0">
                <a:latin typeface="Playfair Display SemiBold"/>
                <a:sym typeface="Playfair Display SemiBold"/>
              </a:rPr>
            </a:br>
            <a:br>
              <a:rPr lang="en" sz="3200" dirty="0">
                <a:latin typeface="Playfair Display SemiBold"/>
                <a:sym typeface="Playfair Display SemiBold"/>
              </a:rPr>
            </a:br>
            <a:br>
              <a:rPr lang="en" sz="3200" dirty="0">
                <a:latin typeface="Playfair Display SemiBold"/>
                <a:sym typeface="Playfair Display SemiBold"/>
              </a:rPr>
            </a:br>
            <a:br>
              <a:rPr lang="en" sz="3200" dirty="0">
                <a:latin typeface="Playfair Display SemiBold"/>
                <a:sym typeface="Playfair Display SemiBold"/>
              </a:rPr>
            </a:br>
            <a:br>
              <a:rPr lang="en" sz="3200" dirty="0">
                <a:latin typeface="Playfair Display SemiBold"/>
                <a:sym typeface="Playfair Display SemiBold"/>
              </a:rPr>
            </a:br>
            <a:br>
              <a:rPr lang="en" sz="3200" dirty="0">
                <a:latin typeface="Playfair Display SemiBold"/>
                <a:sym typeface="Playfair Display SemiBold"/>
              </a:rPr>
            </a:br>
            <a:br>
              <a:rPr lang="en" sz="3200" dirty="0">
                <a:latin typeface="Playfair Display SemiBold"/>
                <a:sym typeface="Playfair Display SemiBold"/>
              </a:rPr>
            </a:br>
            <a:br>
              <a:rPr lang="en" sz="3200" dirty="0">
                <a:latin typeface="Playfair Display SemiBold"/>
                <a:sym typeface="Playfair Display SemiBold"/>
              </a:rPr>
            </a:br>
            <a:r>
              <a:rPr lang="en" sz="3200" dirty="0">
                <a:latin typeface="Playfair Display SemiBold"/>
                <a:sym typeface="Playfair Display SemiBold"/>
              </a:rPr>
              <a:t>Midshi Cosmetic Shop</a:t>
            </a:r>
            <a:endParaRPr sz="3200" dirty="0"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4264375" y="1793181"/>
            <a:ext cx="4166400" cy="2412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Ishita S Savera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22030501046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MCA Semester-4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Internal Guide : Prof. Nidhi </a:t>
            </a:r>
            <a:r>
              <a:rPr lang="en-US" dirty="0"/>
              <a:t>Chitroda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Darshan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4" name="Google Shape;154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50" t="5388" r="-749" b="3428"/>
          <a:stretch/>
        </p:blipFill>
        <p:spPr>
          <a:xfrm>
            <a:off x="0" y="0"/>
            <a:ext cx="3708351" cy="5143500"/>
          </a:xfrm>
          <a:prstGeom prst="rect">
            <a:avLst/>
          </a:prstGeom>
        </p:spPr>
      </p:pic>
      <p:grpSp>
        <p:nvGrpSpPr>
          <p:cNvPr id="155" name="Google Shape;155;p27"/>
          <p:cNvGrpSpPr/>
          <p:nvPr/>
        </p:nvGrpSpPr>
        <p:grpSpPr>
          <a:xfrm>
            <a:off x="8178074" y="4412698"/>
            <a:ext cx="505399" cy="505399"/>
            <a:chOff x="1670425" y="3680175"/>
            <a:chExt cx="1364100" cy="1364100"/>
          </a:xfrm>
        </p:grpSpPr>
        <p:sp>
          <p:nvSpPr>
            <p:cNvPr id="156" name="Google Shape;156;p27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/>
          <p:nvPr/>
        </p:nvSpPr>
        <p:spPr>
          <a:xfrm>
            <a:off x="8091924" y="2290045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7"/>
          <p:cNvCxnSpPr>
            <a:cxnSpLocks/>
          </p:cNvCxnSpPr>
          <p:nvPr/>
        </p:nvCxnSpPr>
        <p:spPr>
          <a:xfrm>
            <a:off x="4389769" y="1621113"/>
            <a:ext cx="308259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7"/>
          <p:cNvSpPr/>
          <p:nvPr/>
        </p:nvSpPr>
        <p:spPr>
          <a:xfrm>
            <a:off x="3055111" y="0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327C9-0A9A-CED7-BE2F-1F3BB2E46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39" y="112854"/>
            <a:ext cx="1882770" cy="572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44431" y="445024"/>
            <a:ext cx="7979569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Dictionary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A15D0-2DB5-F446-5010-2290761E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" y="1135856"/>
            <a:ext cx="7979569" cy="2871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57199" y="445024"/>
            <a:ext cx="7966801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CD601-4897-72DB-7A7F-081C4246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624866"/>
            <a:ext cx="8229601" cy="1465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8764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385763" y="445024"/>
            <a:ext cx="8038238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0B8C0-52C3-C090-DBBD-0ACCAEE08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722450"/>
            <a:ext cx="8301039" cy="1698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1317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7AE15-4186-2CBC-9A57-7E25D278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88043"/>
            <a:ext cx="8229603" cy="1967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4578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57199" y="445024"/>
            <a:ext cx="7966801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Order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4A3A4-D3E6-AB13-4266-8B00E9F5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5032"/>
            <a:ext cx="8179596" cy="2533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55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64A40-2C18-1122-8D4C-334DA4147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331632"/>
            <a:ext cx="8343899" cy="248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96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C3C97-0EC7-28BC-D70C-58F04D07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11" y="1057472"/>
            <a:ext cx="6879430" cy="800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8BE52-E2D4-F26E-3AC8-B2C688043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11" y="1640468"/>
            <a:ext cx="6879430" cy="3290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51258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FB583C-8F7E-C93F-8203-0FA2A14C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82" y="1185863"/>
            <a:ext cx="7329487" cy="3282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050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264320" y="402161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A9E11-B433-DA9E-C12D-CAA5D3A1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114197"/>
            <a:ext cx="7438164" cy="3321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3645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242888"/>
            <a:ext cx="8023950" cy="4393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035B8-6929-CADC-60C8-17E5FD875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68" y="1014809"/>
            <a:ext cx="6465094" cy="2029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55251-85C7-EADE-D388-C142C1FD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368" y="3044428"/>
            <a:ext cx="6444873" cy="20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766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br>
              <a:rPr lang="en" dirty="0"/>
            </a:b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801900" y="1321594"/>
            <a:ext cx="4927387" cy="2650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Introduction	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Project Profile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Abstract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Advantages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Use Languages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Day Sheduling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</a:t>
            </a:r>
            <a:r>
              <a:rPr lang="en-US" dirty="0"/>
              <a:t>Dictionary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Screen Shorts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9"/>
          <p:cNvSpPr/>
          <p:nvPr/>
        </p:nvSpPr>
        <p:spPr>
          <a:xfrm>
            <a:off x="8069388" y="824828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5264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9C159-FA74-609D-0C76-52A666BC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07" y="1077286"/>
            <a:ext cx="7117205" cy="3794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41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5264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Registration 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40E2A-540B-8826-B6F1-9E5D0772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23" y="1181100"/>
            <a:ext cx="7136606" cy="377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9326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E8118-ADC7-6172-F13F-A62AFC40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04491"/>
            <a:ext cx="6415088" cy="276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619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9B749-420F-2FBD-DC8B-954440331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5" y="1458595"/>
            <a:ext cx="7200900" cy="2397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548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F5F75-68E3-D086-2BE0-EE304FE3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39" y="1494147"/>
            <a:ext cx="6870174" cy="2327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1995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Order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701CB-B25D-0A01-CD3B-65D0616EF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92" y="95208"/>
            <a:ext cx="6050756" cy="2848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D9F69-F1E7-75A4-B2AB-8267B3F0F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223" y="2943225"/>
            <a:ext cx="6046425" cy="19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332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5DE4F-6421-B6B3-C740-801BBA7C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13" y="1137856"/>
            <a:ext cx="6600825" cy="349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60808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CFD7F-F376-3033-5C19-11C3DD70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76" y="1272840"/>
            <a:ext cx="6972300" cy="3255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55727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74177-2770-86F8-BC51-D8ABF30B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52" y="1154907"/>
            <a:ext cx="7175147" cy="3367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776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Dashboard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393FF-CBE3-8685-0DC8-E34A5641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45" y="1183889"/>
            <a:ext cx="6975112" cy="3334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3244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Acknowledgment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"/>
          </p:nvPr>
        </p:nvSpPr>
        <p:spPr>
          <a:xfrm>
            <a:off x="719999" y="1493044"/>
            <a:ext cx="7080975" cy="3414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am the student of M.C.A studying in the Darshan University. Thanks the entire person who has landed their support in shaping of the systemic.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have great deal of gratitude towards our Head of Department who encourage us in taking up this activity. I thank all faculties and administrative staff of the institute in enhancing their cooperation.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thank Prof. Nidhi Chitroda before giving us full guidance and cooperation in understanding the system. I also thank them for their unconditional help in making of this project.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27" name="Google Shape;227;p32"/>
          <p:cNvSpPr/>
          <p:nvPr/>
        </p:nvSpPr>
        <p:spPr>
          <a:xfrm>
            <a:off x="8069350" y="1121353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7178037" y="3786413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AC1CD-0436-932E-4A0C-63EED7F9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180316"/>
            <a:ext cx="7336631" cy="347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316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2FA2E-54C7-8BD7-8D5F-330745E8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99" y="1176517"/>
            <a:ext cx="6759001" cy="3245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6774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Category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8F722-A2A7-31EF-77EF-522298090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48" y="1223282"/>
            <a:ext cx="6965156" cy="331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150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77439-A3F2-4565-543A-69445268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69" y="1170297"/>
            <a:ext cx="6894113" cy="3287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4078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52168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Product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D2DF1-7D36-18BE-5A39-6434A12A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121775"/>
            <a:ext cx="7215188" cy="343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429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Order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65149-6D58-9066-B3E1-E105D433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370704"/>
            <a:ext cx="6090362" cy="2894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398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1F23C-160F-11D3-E938-CD0A2C3C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300163"/>
            <a:ext cx="6397783" cy="302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46084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400051" y="445024"/>
            <a:ext cx="8023950" cy="419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CA730-EA10-5C59-505B-C03368E0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1423167"/>
            <a:ext cx="6472238" cy="309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835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 idx="2"/>
          </p:nvPr>
        </p:nvSpPr>
        <p:spPr>
          <a:xfrm>
            <a:off x="713241" y="615701"/>
            <a:ext cx="3995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Websites</a:t>
            </a:r>
            <a:endParaRPr dirty="0"/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3"/>
          </p:nvPr>
        </p:nvSpPr>
        <p:spPr>
          <a:xfrm>
            <a:off x="713241" y="1390642"/>
            <a:ext cx="3546339" cy="2754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https://www.free-css.com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hlinkClick r:id="rId4"/>
              </a:rPr>
              <a:t>https://themewagon.com/themes/corona-free-responsive-bootstrap-4-admin-dashboard-template</a:t>
            </a:r>
            <a:endParaRPr lang="en-US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https://www.img2go.com/result#j=41e0242a-2b33-4f73-a4b0-48543c34ec05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</p:txBody>
      </p:sp>
      <p:pic>
        <p:nvPicPr>
          <p:cNvPr id="286" name="Google Shape;286;p36"/>
          <p:cNvPicPr preferRelativeResize="0">
            <a:picLocks noGrp="1"/>
          </p:cNvPicPr>
          <p:nvPr>
            <p:ph type="pic" idx="6"/>
          </p:nvPr>
        </p:nvPicPr>
        <p:blipFill rotWithShape="1">
          <a:blip r:embed="rId5">
            <a:alphaModFix/>
          </a:blip>
          <a:srcRect t="11293" b="11301"/>
          <a:stretch/>
        </p:blipFill>
        <p:spPr>
          <a:xfrm>
            <a:off x="4708924" y="0"/>
            <a:ext cx="4435201" cy="5143501"/>
          </a:xfrm>
          <a:prstGeom prst="rect">
            <a:avLst/>
          </a:prstGeom>
        </p:spPr>
      </p:pic>
      <p:sp>
        <p:nvSpPr>
          <p:cNvPr id="287" name="Google Shape;287;p36"/>
          <p:cNvSpPr/>
          <p:nvPr/>
        </p:nvSpPr>
        <p:spPr>
          <a:xfrm>
            <a:off x="4363413" y="1085603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4096964" y="3783294"/>
            <a:ext cx="1373860" cy="1363228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1284000" y="1045078"/>
            <a:ext cx="6576000" cy="10123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!</a:t>
            </a:r>
            <a:endParaRPr dirty="0"/>
          </a:p>
        </p:txBody>
      </p:sp>
      <p:pic>
        <p:nvPicPr>
          <p:cNvPr id="295" name="Google Shape;295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112" b="12438"/>
          <a:stretch/>
        </p:blipFill>
        <p:spPr>
          <a:xfrm>
            <a:off x="0" y="2610800"/>
            <a:ext cx="9154202" cy="2532600"/>
          </a:xfrm>
          <a:prstGeom prst="rect">
            <a:avLst/>
          </a:prstGeom>
        </p:spPr>
      </p:pic>
      <p:sp>
        <p:nvSpPr>
          <p:cNvPr id="296" name="Google Shape;296;p37"/>
          <p:cNvSpPr/>
          <p:nvPr/>
        </p:nvSpPr>
        <p:spPr>
          <a:xfrm>
            <a:off x="8037448" y="405523"/>
            <a:ext cx="786654" cy="77176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37"/>
          <p:cNvGrpSpPr/>
          <p:nvPr/>
        </p:nvGrpSpPr>
        <p:grpSpPr>
          <a:xfrm>
            <a:off x="503197" y="2226142"/>
            <a:ext cx="780811" cy="780811"/>
            <a:chOff x="1670425" y="3680175"/>
            <a:chExt cx="1364100" cy="1364100"/>
          </a:xfrm>
        </p:grpSpPr>
        <p:sp>
          <p:nvSpPr>
            <p:cNvPr id="298" name="Google Shape;298;p37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82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Profile</a:t>
            </a:r>
            <a:endParaRPr dirty="0"/>
          </a:p>
        </p:txBody>
      </p:sp>
      <p:graphicFrame>
        <p:nvGraphicFramePr>
          <p:cNvPr id="168" name="Google Shape;168;p28"/>
          <p:cNvGraphicFramePr/>
          <p:nvPr>
            <p:extLst>
              <p:ext uri="{D42A27DB-BD31-4B8C-83A1-F6EECF244321}">
                <p14:modId xmlns:p14="http://schemas.microsoft.com/office/powerpoint/2010/main" val="3708031039"/>
              </p:ext>
            </p:extLst>
          </p:nvPr>
        </p:nvGraphicFramePr>
        <p:xfrm>
          <a:off x="757237" y="1170432"/>
          <a:ext cx="6481981" cy="3644456"/>
        </p:xfrm>
        <a:graphic>
          <a:graphicData uri="http://schemas.openxmlformats.org/drawingml/2006/table">
            <a:tbl>
              <a:tblPr>
                <a:noFill/>
                <a:tableStyleId>{A0DC9045-E640-445B-8E69-D4F9DFD49F66}</a:tableStyleId>
              </a:tblPr>
              <a:tblGrid>
                <a:gridCol w="115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2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Developed By </a:t>
                      </a:r>
                      <a:endParaRPr sz="1000" b="1" u="sng"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Ishita S Savera </a:t>
                      </a:r>
                      <a:endParaRPr sz="10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9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Operating System</a:t>
                      </a:r>
                      <a:endParaRPr sz="1000" b="1" u="sng"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Microsoft Windows 11</a:t>
                      </a:r>
                      <a:endParaRPr sz="10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Editor</a:t>
                      </a:r>
                      <a:endParaRPr sz="1000" b="1" u="sng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Subline , Visual Studio Code</a:t>
                      </a:r>
                      <a:endParaRPr sz="10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Web Server</a:t>
                      </a:r>
                      <a:endParaRPr sz="1000" b="1" u="sng"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Xampp</a:t>
                      </a:r>
                      <a:endParaRPr sz="10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2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Web Browser</a:t>
                      </a:r>
                      <a:endParaRPr sz="1000" b="1" u="sng"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Internet Explorer 6.0, Mozilla , Firefox, Google Chrome , Opera.</a:t>
                      </a:r>
                      <a:endParaRPr sz="10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9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Guided By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Prof. Nidhi Chitroda</a:t>
                      </a:r>
                      <a:endParaRPr sz="10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2" name="Google Shape;172;p28"/>
          <p:cNvSpPr/>
          <p:nvPr/>
        </p:nvSpPr>
        <p:spPr>
          <a:xfrm>
            <a:off x="8069362" y="4249425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713225" y="762275"/>
            <a:ext cx="3004500" cy="737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1"/>
          </p:nvPr>
        </p:nvSpPr>
        <p:spPr>
          <a:xfrm>
            <a:off x="713225" y="1593056"/>
            <a:ext cx="4294800" cy="2788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A cosmetic shop serves as a retail space where customers can purchase a variety of beauty and personal care products. The primary purpose of a cosmetic shop is to provide consumers with a convenient and dedicated space to explore, try, and purchase a wide range of cosmetic items.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97" name="Google Shape;197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27" r="2927"/>
          <a:stretch/>
        </p:blipFill>
        <p:spPr>
          <a:xfrm>
            <a:off x="5911800" y="0"/>
            <a:ext cx="3232200" cy="5143500"/>
          </a:xfrm>
          <a:prstGeom prst="rect">
            <a:avLst/>
          </a:prstGeom>
        </p:spPr>
      </p:pic>
      <p:sp>
        <p:nvSpPr>
          <p:cNvPr id="198" name="Google Shape;198;p30"/>
          <p:cNvSpPr/>
          <p:nvPr/>
        </p:nvSpPr>
        <p:spPr>
          <a:xfrm>
            <a:off x="5308662" y="474275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30"/>
          <p:cNvGrpSpPr/>
          <p:nvPr/>
        </p:nvGrpSpPr>
        <p:grpSpPr>
          <a:xfrm>
            <a:off x="5551957" y="3949500"/>
            <a:ext cx="722700" cy="722700"/>
            <a:chOff x="1670425" y="3680175"/>
            <a:chExt cx="1364100" cy="1364100"/>
          </a:xfrm>
        </p:grpSpPr>
        <p:sp>
          <p:nvSpPr>
            <p:cNvPr id="200" name="Google Shape;200;p30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A328425C-7AD7-6EBB-FB79-8363CF21D824}"/>
              </a:ext>
            </a:extLst>
          </p:cNvPr>
          <p:cNvSpPr/>
          <p:nvPr/>
        </p:nvSpPr>
        <p:spPr>
          <a:xfrm>
            <a:off x="105748" y="3396629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4"/>
          </p:nvPr>
        </p:nvSpPr>
        <p:spPr>
          <a:xfrm>
            <a:off x="720000" y="1726908"/>
            <a:ext cx="2175300" cy="8448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i="0" dirty="0">
                <a:solidFill>
                  <a:schemeClr val="bg2"/>
                </a:solidFill>
                <a:effectLst/>
              </a:rPr>
              <a:t>Product </a:t>
            </a:r>
          </a:p>
          <a:p>
            <a:pPr marL="0" indent="0"/>
            <a:r>
              <a:rPr lang="en-US" i="0" dirty="0">
                <a:solidFill>
                  <a:schemeClr val="bg2"/>
                </a:solidFill>
                <a:effectLst/>
              </a:rPr>
              <a:t>Information: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5"/>
          </p:nvPr>
        </p:nvSpPr>
        <p:spPr>
          <a:xfrm>
            <a:off x="3500438" y="1726909"/>
            <a:ext cx="1934812" cy="8448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US" b="1" i="0" dirty="0">
              <a:solidFill>
                <a:schemeClr val="bg2"/>
              </a:solidFill>
              <a:effectLst/>
            </a:endParaRPr>
          </a:p>
          <a:p>
            <a:pPr marL="0" indent="0"/>
            <a:endParaRPr lang="en-US" b="1" dirty="0">
              <a:solidFill>
                <a:schemeClr val="bg2"/>
              </a:solidFill>
            </a:endParaRPr>
          </a:p>
          <a:p>
            <a:pPr marL="0" indent="0"/>
            <a:endParaRPr lang="en-US" b="1" i="0" dirty="0">
              <a:solidFill>
                <a:schemeClr val="bg2"/>
              </a:solidFill>
              <a:effectLst/>
            </a:endParaRPr>
          </a:p>
          <a:p>
            <a:pPr marL="0" indent="0"/>
            <a:endParaRPr lang="en-US" b="1" dirty="0">
              <a:solidFill>
                <a:schemeClr val="bg2"/>
              </a:solidFill>
            </a:endParaRPr>
          </a:p>
          <a:p>
            <a:pPr marL="0" indent="0"/>
            <a:endParaRPr lang="en-US" b="1" i="0" dirty="0">
              <a:solidFill>
                <a:schemeClr val="bg2"/>
              </a:solidFill>
              <a:effectLst/>
            </a:endParaRPr>
          </a:p>
          <a:p>
            <a:pPr marL="0" indent="0"/>
            <a:r>
              <a:rPr lang="en-US" i="0" dirty="0">
                <a:solidFill>
                  <a:schemeClr val="bg2"/>
                </a:solidFill>
                <a:effectLst/>
              </a:rPr>
              <a:t>Comparison Shopping: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1"/>
          </p:nvPr>
        </p:nvSpPr>
        <p:spPr>
          <a:xfrm>
            <a:off x="720000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Online platforms often provide detailed product descriptions, ingredient lists, and customer reviews, helping customers make informed decisions about their purchases.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2"/>
          </p:nvPr>
        </p:nvSpPr>
        <p:spPr>
          <a:xfrm>
            <a:off x="3337326" y="2258350"/>
            <a:ext cx="2175300" cy="1771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Consumers can easily compare prices, features, and reviews of different products and brands, enabling them to find the best value for their money.</a:t>
            </a:r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3"/>
          </p:nvPr>
        </p:nvSpPr>
        <p:spPr>
          <a:xfrm>
            <a:off x="5806675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Online cosmetic shops frequently offer exclusive discounts, promotions, and loyalty programs, allowing customers to save money on their favorite products.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33"/>
          <p:cNvSpPr txBox="1">
            <a:spLocks noGrp="1"/>
          </p:cNvSpPr>
          <p:nvPr>
            <p:ph type="subTitle" idx="6"/>
          </p:nvPr>
        </p:nvSpPr>
        <p:spPr>
          <a:xfrm>
            <a:off x="5806675" y="1685591"/>
            <a:ext cx="2175300" cy="5727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bg2"/>
                </a:solidFill>
                <a:effectLst/>
              </a:rPr>
              <a:t>Special Discounts and Promotions:</a:t>
            </a:r>
          </a:p>
        </p:txBody>
      </p:sp>
      <p:grpSp>
        <p:nvGrpSpPr>
          <p:cNvPr id="240" name="Google Shape;240;p33"/>
          <p:cNvGrpSpPr/>
          <p:nvPr/>
        </p:nvGrpSpPr>
        <p:grpSpPr>
          <a:xfrm>
            <a:off x="8040372" y="4169242"/>
            <a:ext cx="780811" cy="780811"/>
            <a:chOff x="1670425" y="3680175"/>
            <a:chExt cx="1364100" cy="1364100"/>
          </a:xfrm>
        </p:grpSpPr>
        <p:sp>
          <p:nvSpPr>
            <p:cNvPr id="241" name="Google Shape;241;p33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3"/>
          <p:cNvSpPr/>
          <p:nvPr/>
        </p:nvSpPr>
        <p:spPr>
          <a:xfrm>
            <a:off x="7505576" y="1154151"/>
            <a:ext cx="583808" cy="572758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>
            <a:spLocks noGrp="1"/>
          </p:cNvSpPr>
          <p:nvPr>
            <p:ph type="title"/>
          </p:nvPr>
        </p:nvSpPr>
        <p:spPr>
          <a:xfrm>
            <a:off x="720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Language And Framework</a:t>
            </a:r>
            <a:endParaRPr dirty="0"/>
          </a:p>
        </p:txBody>
      </p:sp>
      <p:sp>
        <p:nvSpPr>
          <p:cNvPr id="487" name="Google Shape;487;p43"/>
          <p:cNvSpPr/>
          <p:nvPr/>
        </p:nvSpPr>
        <p:spPr>
          <a:xfrm>
            <a:off x="3146144" y="1750454"/>
            <a:ext cx="2621100" cy="2621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Bahnschrift" panose="020B0502040204020203" pitchFamily="34" charset="0"/>
              </a:rPr>
              <a:t>HTML</a:t>
            </a:r>
          </a:p>
        </p:txBody>
      </p:sp>
      <p:sp>
        <p:nvSpPr>
          <p:cNvPr id="488" name="Google Shape;488;p43"/>
          <p:cNvSpPr/>
          <p:nvPr/>
        </p:nvSpPr>
        <p:spPr>
          <a:xfrm>
            <a:off x="4707111" y="1017725"/>
            <a:ext cx="1852800" cy="1852800"/>
          </a:xfrm>
          <a:prstGeom prst="ellipse">
            <a:avLst/>
          </a:prstGeom>
          <a:solidFill>
            <a:srgbClr val="DA7D4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layfair Display"/>
                <a:sym typeface="Playfair Display"/>
              </a:rPr>
              <a:t>PHP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4226581" y="3967200"/>
            <a:ext cx="1176300" cy="1176300"/>
          </a:xfrm>
          <a:prstGeom prst="ellipse">
            <a:avLst/>
          </a:prstGeom>
          <a:solidFill>
            <a:srgbClr val="D8BBE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layfair Display"/>
                <a:sym typeface="Playfair Display"/>
              </a:rPr>
              <a:t>JS</a:t>
            </a:r>
            <a:endParaRPr sz="1800" dirty="0"/>
          </a:p>
        </p:txBody>
      </p:sp>
      <p:sp>
        <p:nvSpPr>
          <p:cNvPr id="496" name="Google Shape;496;p43"/>
          <p:cNvSpPr/>
          <p:nvPr/>
        </p:nvSpPr>
        <p:spPr>
          <a:xfrm>
            <a:off x="422729" y="4318938"/>
            <a:ext cx="581135" cy="57013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89;p43">
            <a:extLst>
              <a:ext uri="{FF2B5EF4-FFF2-40B4-BE49-F238E27FC236}">
                <a16:creationId xmlns:a16="http://schemas.microsoft.com/office/drawing/2014/main" id="{7A1F5734-D72E-26B8-E6E1-952B9500CB3D}"/>
              </a:ext>
            </a:extLst>
          </p:cNvPr>
          <p:cNvSpPr/>
          <p:nvPr/>
        </p:nvSpPr>
        <p:spPr>
          <a:xfrm>
            <a:off x="2539722" y="1886665"/>
            <a:ext cx="1176300" cy="1176300"/>
          </a:xfrm>
          <a:prstGeom prst="ellipse">
            <a:avLst/>
          </a:prstGeom>
          <a:solidFill>
            <a:srgbClr val="D8BBE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layfair Display"/>
                <a:sym typeface="Playfair Display"/>
              </a:rPr>
              <a:t>CSS</a:t>
            </a:r>
            <a:endParaRPr sz="1600" dirty="0"/>
          </a:p>
        </p:txBody>
      </p:sp>
      <p:sp>
        <p:nvSpPr>
          <p:cNvPr id="4" name="Google Shape;488;p43">
            <a:extLst>
              <a:ext uri="{FF2B5EF4-FFF2-40B4-BE49-F238E27FC236}">
                <a16:creationId xmlns:a16="http://schemas.microsoft.com/office/drawing/2014/main" id="{8E576B02-D5C4-B383-1E3C-B324D11B1245}"/>
              </a:ext>
            </a:extLst>
          </p:cNvPr>
          <p:cNvSpPr/>
          <p:nvPr/>
        </p:nvSpPr>
        <p:spPr>
          <a:xfrm>
            <a:off x="1765327" y="3331765"/>
            <a:ext cx="1854832" cy="1176300"/>
          </a:xfrm>
          <a:prstGeom prst="ellipse">
            <a:avLst/>
          </a:prstGeom>
          <a:solidFill>
            <a:srgbClr val="DA7D4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layfair Display"/>
                <a:sym typeface="Playfair Display"/>
              </a:rPr>
              <a:t>Bootstrap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713225" y="300283"/>
            <a:ext cx="5316100" cy="6826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Process</a:t>
            </a:r>
            <a:endParaRPr dirty="0"/>
          </a:p>
        </p:txBody>
      </p:sp>
      <p:grpSp>
        <p:nvGrpSpPr>
          <p:cNvPr id="23" name="Google Shape;668;p53">
            <a:extLst>
              <a:ext uri="{FF2B5EF4-FFF2-40B4-BE49-F238E27FC236}">
                <a16:creationId xmlns:a16="http://schemas.microsoft.com/office/drawing/2014/main" id="{5B11A8DF-7C3B-A4C2-E30C-7207F9018C77}"/>
              </a:ext>
            </a:extLst>
          </p:cNvPr>
          <p:cNvGrpSpPr/>
          <p:nvPr/>
        </p:nvGrpSpPr>
        <p:grpSpPr>
          <a:xfrm>
            <a:off x="2197220" y="1089660"/>
            <a:ext cx="4335780" cy="3810000"/>
            <a:chOff x="3179914" y="2889488"/>
            <a:chExt cx="422876" cy="404911"/>
          </a:xfrm>
          <a:solidFill>
            <a:schemeClr val="tx1"/>
          </a:solidFill>
        </p:grpSpPr>
        <p:sp>
          <p:nvSpPr>
            <p:cNvPr id="24" name="Google Shape;669;p53">
              <a:extLst>
                <a:ext uri="{FF2B5EF4-FFF2-40B4-BE49-F238E27FC236}">
                  <a16:creationId xmlns:a16="http://schemas.microsoft.com/office/drawing/2014/main" id="{6DE1BA95-2F24-95DB-9F75-5D8658AA74CC}"/>
                </a:ext>
              </a:extLst>
            </p:cNvPr>
            <p:cNvSpPr/>
            <p:nvPr/>
          </p:nvSpPr>
          <p:spPr>
            <a:xfrm>
              <a:off x="3403069" y="2889749"/>
              <a:ext cx="162985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  </a:t>
              </a:r>
              <a:r>
                <a:rPr lang="en-US" b="1" dirty="0"/>
                <a:t>   </a:t>
              </a:r>
              <a:r>
                <a:rPr lang="en-US" b="1" dirty="0">
                  <a:solidFill>
                    <a:schemeClr val="bg1"/>
                  </a:solidFill>
                </a:rPr>
                <a:t>1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     Planning</a:t>
              </a:r>
              <a:r>
                <a:rPr lang="en-US" dirty="0"/>
                <a:t> </a:t>
              </a:r>
              <a:endParaRPr dirty="0"/>
            </a:p>
          </p:txBody>
        </p:sp>
        <p:sp>
          <p:nvSpPr>
            <p:cNvPr id="25" name="Google Shape;670;p53">
              <a:extLst>
                <a:ext uri="{FF2B5EF4-FFF2-40B4-BE49-F238E27FC236}">
                  <a16:creationId xmlns:a16="http://schemas.microsoft.com/office/drawing/2014/main" id="{38C6A189-D284-31E7-1CAE-098D6D8CB343}"/>
                </a:ext>
              </a:extLst>
            </p:cNvPr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      2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 Analysis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Google Shape;671;p53">
              <a:extLst>
                <a:ext uri="{FF2B5EF4-FFF2-40B4-BE49-F238E27FC236}">
                  <a16:creationId xmlns:a16="http://schemas.microsoft.com/office/drawing/2014/main" id="{DE32AF84-6E43-5F4B-3023-55CB0C217E0B}"/>
                </a:ext>
              </a:extLst>
            </p:cNvPr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                    6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             Maintenance 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672;p53">
              <a:extLst>
                <a:ext uri="{FF2B5EF4-FFF2-40B4-BE49-F238E27FC236}">
                  <a16:creationId xmlns:a16="http://schemas.microsoft.com/office/drawing/2014/main" id="{75D71DD5-9C90-6DC3-42BC-C5D5A32F8BCB}"/>
                </a:ext>
              </a:extLst>
            </p:cNvPr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           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     Testing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Google Shape;673;p53">
              <a:extLst>
                <a:ext uri="{FF2B5EF4-FFF2-40B4-BE49-F238E27FC236}">
                  <a16:creationId xmlns:a16="http://schemas.microsoft.com/office/drawing/2014/main" id="{B07BBFEE-7E11-BD5C-D456-53D7B89D2E89}"/>
                </a:ext>
              </a:extLst>
            </p:cNvPr>
            <p:cNvSpPr/>
            <p:nvPr/>
          </p:nvSpPr>
          <p:spPr>
            <a:xfrm>
              <a:off x="3215887" y="3136661"/>
              <a:ext cx="162725" cy="157738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1"/>
                  </a:solidFill>
                </a:rPr>
                <a:t>	</a:t>
              </a:r>
              <a:r>
                <a:rPr lang="en-US" b="1" dirty="0">
                  <a:solidFill>
                    <a:schemeClr val="bg1"/>
                  </a:solidFill>
                </a:rPr>
                <a:t>4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bg1"/>
                  </a:solidFill>
                </a:rPr>
                <a:t>     Implementation</a:t>
              </a:r>
              <a:endParaRPr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Google Shape;674;p53">
              <a:extLst>
                <a:ext uri="{FF2B5EF4-FFF2-40B4-BE49-F238E27FC236}">
                  <a16:creationId xmlns:a16="http://schemas.microsoft.com/office/drawing/2014/main" id="{29F5F609-2A5E-BB27-3C13-B4A36F543281}"/>
                </a:ext>
              </a:extLst>
            </p:cNvPr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     </a:t>
              </a:r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   Design</a:t>
              </a:r>
              <a:endParaRPr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Google Shape;322;p38">
            <a:extLst>
              <a:ext uri="{FF2B5EF4-FFF2-40B4-BE49-F238E27FC236}">
                <a16:creationId xmlns:a16="http://schemas.microsoft.com/office/drawing/2014/main" id="{69CC41DD-30A6-785D-FB4E-4725D7FCAC42}"/>
              </a:ext>
            </a:extLst>
          </p:cNvPr>
          <p:cNvSpPr/>
          <p:nvPr/>
        </p:nvSpPr>
        <p:spPr>
          <a:xfrm>
            <a:off x="3729318" y="2401774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45;p33">
            <a:extLst>
              <a:ext uri="{FF2B5EF4-FFF2-40B4-BE49-F238E27FC236}">
                <a16:creationId xmlns:a16="http://schemas.microsoft.com/office/drawing/2014/main" id="{2A41B6EE-353E-2BFC-B786-EC7E390C5153}"/>
              </a:ext>
            </a:extLst>
          </p:cNvPr>
          <p:cNvSpPr/>
          <p:nvPr/>
        </p:nvSpPr>
        <p:spPr>
          <a:xfrm>
            <a:off x="8343776" y="0"/>
            <a:ext cx="583808" cy="572758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496;p43">
            <a:extLst>
              <a:ext uri="{FF2B5EF4-FFF2-40B4-BE49-F238E27FC236}">
                <a16:creationId xmlns:a16="http://schemas.microsoft.com/office/drawing/2014/main" id="{261B21B3-0E9C-05B8-3929-D58EA121DB95}"/>
              </a:ext>
            </a:extLst>
          </p:cNvPr>
          <p:cNvSpPr/>
          <p:nvPr/>
        </p:nvSpPr>
        <p:spPr>
          <a:xfrm>
            <a:off x="422729" y="4318938"/>
            <a:ext cx="581135" cy="57013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2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 idx="2"/>
          </p:nvPr>
        </p:nvSpPr>
        <p:spPr>
          <a:xfrm>
            <a:off x="713241" y="615701"/>
            <a:ext cx="3995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List</a:t>
            </a:r>
            <a:endParaRPr dirty="0"/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3"/>
          </p:nvPr>
        </p:nvSpPr>
        <p:spPr>
          <a:xfrm>
            <a:off x="713241" y="1390642"/>
            <a:ext cx="3546339" cy="2754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Category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Product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Order Product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Category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Product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Product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Category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69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smetics Startup Pitch Deck by Slidesgo">
  <a:themeElements>
    <a:clrScheme name="Simple Light">
      <a:dk1>
        <a:srgbClr val="212540"/>
      </a:dk1>
      <a:lt1>
        <a:srgbClr val="F0E1D8"/>
      </a:lt1>
      <a:dk2>
        <a:srgbClr val="DA7D4D"/>
      </a:dk2>
      <a:lt2>
        <a:srgbClr val="D8BB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591</Words>
  <Application>Microsoft Office PowerPoint</Application>
  <PresentationFormat>On-screen Show (16:9)</PresentationFormat>
  <Paragraphs>123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Bahnschrift</vt:lpstr>
      <vt:lpstr>Chivo</vt:lpstr>
      <vt:lpstr>Chivo Light</vt:lpstr>
      <vt:lpstr>Nunito Light</vt:lpstr>
      <vt:lpstr>Playfair Display</vt:lpstr>
      <vt:lpstr>Playfair Display Medium</vt:lpstr>
      <vt:lpstr>Playfair Display SemiBold</vt:lpstr>
      <vt:lpstr>PT Sans</vt:lpstr>
      <vt:lpstr>Raleway</vt:lpstr>
      <vt:lpstr>Söhne</vt:lpstr>
      <vt:lpstr>Cosmetics Startup Pitch Deck by Slidesgo</vt:lpstr>
      <vt:lpstr>        Midshi Cosmetic Shop</vt:lpstr>
      <vt:lpstr>Outline </vt:lpstr>
      <vt:lpstr>Acknowledgment</vt:lpstr>
      <vt:lpstr>Project Profile</vt:lpstr>
      <vt:lpstr>Abstract</vt:lpstr>
      <vt:lpstr>Advantages</vt:lpstr>
      <vt:lpstr>Use Language And Framework</vt:lpstr>
      <vt:lpstr>Implementation Process</vt:lpstr>
      <vt:lpstr>Module List</vt:lpstr>
      <vt:lpstr>Data Dictionary  </vt:lpstr>
      <vt:lpstr>Category     </vt:lpstr>
      <vt:lpstr>Contact     </vt:lpstr>
      <vt:lpstr>Payment     </vt:lpstr>
      <vt:lpstr>Order     </vt:lpstr>
      <vt:lpstr>Register     </vt:lpstr>
      <vt:lpstr>Home      </vt:lpstr>
      <vt:lpstr>About      </vt:lpstr>
      <vt:lpstr>Our Team     </vt:lpstr>
      <vt:lpstr>Category      </vt:lpstr>
      <vt:lpstr>Login Form      </vt:lpstr>
      <vt:lpstr>Registration Form     </vt:lpstr>
      <vt:lpstr>Product     </vt:lpstr>
      <vt:lpstr>Product     </vt:lpstr>
      <vt:lpstr>Product     </vt:lpstr>
      <vt:lpstr>Order     </vt:lpstr>
      <vt:lpstr>Payment      </vt:lpstr>
      <vt:lpstr>Contact     </vt:lpstr>
      <vt:lpstr>Login Form      </vt:lpstr>
      <vt:lpstr>Dashboard     </vt:lpstr>
      <vt:lpstr>Customer      </vt:lpstr>
      <vt:lpstr>Category      </vt:lpstr>
      <vt:lpstr>Add Category      </vt:lpstr>
      <vt:lpstr>Product     </vt:lpstr>
      <vt:lpstr>Add Product     </vt:lpstr>
      <vt:lpstr>Order      </vt:lpstr>
      <vt:lpstr>Payment      </vt:lpstr>
      <vt:lpstr>Contact      </vt:lpstr>
      <vt:lpstr>Websites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Cosmetics Startup Pitch Deck</dc:title>
  <dc:creator>Ishita Savera</dc:creator>
  <cp:lastModifiedBy>ishitasavera1706@gmail.com</cp:lastModifiedBy>
  <cp:revision>9</cp:revision>
  <dcterms:modified xsi:type="dcterms:W3CDTF">2024-02-28T18:26:05Z</dcterms:modified>
</cp:coreProperties>
</file>